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662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257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591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323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665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872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91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094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009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90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463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CFFD-9E29-4A23-8411-50C03B172FC0}" type="datetimeFigureOut">
              <a:rPr lang="de-CH" smtClean="0"/>
              <a:t>06.08.2012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9AE3-A1FF-4729-A81E-C1EE37685599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982" y="293109"/>
            <a:ext cx="821141" cy="83163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6459"/>
            <a:ext cx="762000" cy="2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4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450" y="1416050"/>
            <a:ext cx="3975100" cy="40259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7308304" y="188640"/>
            <a:ext cx="1728192" cy="165618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/>
          <p:cNvSpPr/>
          <p:nvPr/>
        </p:nvSpPr>
        <p:spPr>
          <a:xfrm>
            <a:off x="323528" y="188640"/>
            <a:ext cx="1872208" cy="828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23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in der Schule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Einsatz von Humor kann Qualität der </a:t>
            </a:r>
            <a:r>
              <a:rPr lang="de-CH" b="1" dirty="0" smtClean="0"/>
              <a:t>Beziehung</a:t>
            </a:r>
            <a:r>
              <a:rPr lang="de-CH" dirty="0" smtClean="0"/>
              <a:t> zu anderen Lehrpersonen, zu SchülerInnen oder Eltern erhöhen</a:t>
            </a:r>
          </a:p>
          <a:p>
            <a:r>
              <a:rPr lang="de-CH" dirty="0" smtClean="0"/>
              <a:t>Gemeinsames Lachen </a:t>
            </a:r>
            <a:r>
              <a:rPr lang="de-CH" b="1" dirty="0" smtClean="0"/>
              <a:t>entschärft</a:t>
            </a:r>
            <a:r>
              <a:rPr lang="de-CH" dirty="0" smtClean="0"/>
              <a:t> Konflikte</a:t>
            </a:r>
          </a:p>
          <a:p>
            <a:r>
              <a:rPr lang="de-CH" dirty="0" smtClean="0"/>
              <a:t>Humor </a:t>
            </a:r>
            <a:r>
              <a:rPr lang="de-CH" b="1" dirty="0" smtClean="0"/>
              <a:t>kräftigt</a:t>
            </a:r>
            <a:r>
              <a:rPr lang="de-CH" dirty="0" smtClean="0"/>
              <a:t> Zusammenhalt</a:t>
            </a:r>
          </a:p>
          <a:p>
            <a:r>
              <a:rPr lang="de-CH" dirty="0" smtClean="0"/>
              <a:t>Humor schafft </a:t>
            </a:r>
            <a:r>
              <a:rPr lang="de-CH" b="1" dirty="0" smtClean="0"/>
              <a:t>Basis</a:t>
            </a:r>
            <a:r>
              <a:rPr lang="de-CH" dirty="0" smtClean="0"/>
              <a:t>, um Frustrationen oder Kritik besser zu verarbeiten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102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– ein Störfaktor?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Humor darf Regeln brechen, Normen hinterfragen, Tabuthemen berühren (Lachanfall, Rülpser, Versprecher, usw.)</a:t>
            </a:r>
          </a:p>
          <a:p>
            <a:r>
              <a:rPr lang="de-CH" dirty="0" smtClean="0"/>
              <a:t>Humor lässt sich schwer kontrollieren</a:t>
            </a:r>
          </a:p>
          <a:p>
            <a:r>
              <a:rPr lang="de-CH" dirty="0" smtClean="0"/>
              <a:t>Ist das ein Widerspruch zum «ernsten» Unterrichten?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8512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– die Praxis?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Dem Humor Raum geben</a:t>
            </a:r>
          </a:p>
          <a:p>
            <a:r>
              <a:rPr lang="de-CH" dirty="0" smtClean="0"/>
              <a:t>Vor unkontrollierten, lustigen Situationen nicht Angst haben</a:t>
            </a:r>
          </a:p>
          <a:p>
            <a:r>
              <a:rPr lang="de-CH" dirty="0" smtClean="0"/>
              <a:t>Humor ist Eigenschaft, die sich SchülerInnen </a:t>
            </a:r>
            <a:r>
              <a:rPr lang="de-CH" b="1" dirty="0" smtClean="0"/>
              <a:t>wünschen </a:t>
            </a:r>
            <a:r>
              <a:rPr lang="de-CH" dirty="0" smtClean="0"/>
              <a:t>(vor Gerechtigkeit, Geduld)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34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Wirkung auf den Unterricht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smtClean="0"/>
              <a:t>SchülerInnen </a:t>
            </a:r>
            <a:r>
              <a:rPr lang="de-CH" b="1" dirty="0" smtClean="0"/>
              <a:t>schätzen</a:t>
            </a:r>
            <a:r>
              <a:rPr lang="de-CH" dirty="0" smtClean="0"/>
              <a:t> unerwartete Sprüche, witzige Ideen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dirty="0" smtClean="0"/>
              <a:t>Witz und Humor entfalten starke Wirkung, wenn</a:t>
            </a:r>
          </a:p>
          <a:p>
            <a:r>
              <a:rPr lang="de-CH" dirty="0" smtClean="0"/>
              <a:t>das </a:t>
            </a:r>
            <a:r>
              <a:rPr lang="de-CH" b="1" dirty="0" smtClean="0"/>
              <a:t>Überraschungsmoment</a:t>
            </a:r>
            <a:r>
              <a:rPr lang="de-CH" dirty="0" smtClean="0"/>
              <a:t> gross ist</a:t>
            </a:r>
          </a:p>
          <a:p>
            <a:r>
              <a:rPr lang="de-CH" dirty="0" smtClean="0"/>
              <a:t>die humorvolle Einlage </a:t>
            </a:r>
            <a:r>
              <a:rPr lang="de-CH" b="1" dirty="0" smtClean="0"/>
              <a:t>direkt</a:t>
            </a:r>
            <a:r>
              <a:rPr lang="de-CH" dirty="0" smtClean="0"/>
              <a:t> mit Unterrichtsinhalt verknüpft ist.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91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Wirkung auf den Unterricht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verbessert</a:t>
            </a:r>
            <a:r>
              <a:rPr lang="de-CH" dirty="0" smtClean="0"/>
              <a:t> auf der emotionalen Ebene das Lernklima</a:t>
            </a:r>
          </a:p>
          <a:p>
            <a:r>
              <a:rPr lang="de-CH" dirty="0"/>
              <a:t>t</a:t>
            </a:r>
            <a:r>
              <a:rPr lang="de-CH" dirty="0" smtClean="0"/>
              <a:t>rägt zu mehr </a:t>
            </a:r>
            <a:r>
              <a:rPr lang="de-CH" b="1" dirty="0" smtClean="0"/>
              <a:t>Freude</a:t>
            </a:r>
            <a:r>
              <a:rPr lang="de-CH" dirty="0" smtClean="0"/>
              <a:t> am Unterricht bei</a:t>
            </a:r>
          </a:p>
          <a:p>
            <a:r>
              <a:rPr lang="de-CH" dirty="0" smtClean="0"/>
              <a:t>schafft </a:t>
            </a:r>
            <a:r>
              <a:rPr lang="de-CH" b="1" dirty="0" smtClean="0"/>
              <a:t>angstfreie</a:t>
            </a:r>
            <a:r>
              <a:rPr lang="de-CH" dirty="0" smtClean="0"/>
              <a:t>, entspannte Atmosphäre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32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Grenzen und Gefahren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Humor ist Geschmacksache</a:t>
            </a:r>
          </a:p>
          <a:p>
            <a:r>
              <a:rPr lang="de-CH" dirty="0" smtClean="0"/>
              <a:t>Zu häufiger Einsatz wirkt kontraproduktiv</a:t>
            </a:r>
          </a:p>
          <a:p>
            <a:r>
              <a:rPr lang="de-CH" dirty="0" smtClean="0"/>
              <a:t>Humor ist mit Bedacht einzusetzen</a:t>
            </a:r>
          </a:p>
          <a:p>
            <a:r>
              <a:rPr lang="de-CH" dirty="0" smtClean="0"/>
              <a:t>Ironie und Spott (vor allem bei Jüngeren) werden oft nicht verstanden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177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Fazit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Heiterkeit und aufbauender Humorstil haben </a:t>
            </a:r>
            <a:r>
              <a:rPr lang="de-CH" b="1" dirty="0" smtClean="0"/>
              <a:t>positive</a:t>
            </a:r>
            <a:r>
              <a:rPr lang="de-CH" dirty="0" smtClean="0"/>
              <a:t> Wirkung auf den Unterricht und die persönliche Ausstrahlung</a:t>
            </a:r>
          </a:p>
          <a:p>
            <a:endParaRPr lang="de-CH" dirty="0"/>
          </a:p>
          <a:p>
            <a:r>
              <a:rPr lang="de-CH" dirty="0" smtClean="0"/>
              <a:t>Eine heitere Lebenshaltung stärkt das Selbstwertgefühl und das Selbstbewusstsein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945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Ich wünsche </a:t>
            </a:r>
            <a:r>
              <a:rPr lang="de-CH" dirty="0" smtClean="0"/>
              <a:t>uns…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v</a:t>
            </a:r>
            <a:r>
              <a:rPr lang="de-CH" dirty="0" smtClean="0"/>
              <a:t>iele heitere Momente im </a:t>
            </a:r>
            <a:r>
              <a:rPr lang="de-CH" dirty="0" smtClean="0"/>
              <a:t>Unterricht,</a:t>
            </a:r>
            <a:endParaRPr lang="de-CH" dirty="0" smtClean="0"/>
          </a:p>
          <a:p>
            <a:r>
              <a:rPr lang="de-CH" dirty="0" smtClean="0"/>
              <a:t>viele komische, lustige, </a:t>
            </a:r>
            <a:r>
              <a:rPr lang="de-CH" dirty="0" smtClean="0"/>
              <a:t>Situationen und</a:t>
            </a:r>
            <a:endParaRPr lang="de-CH" dirty="0" smtClean="0"/>
          </a:p>
          <a:p>
            <a:r>
              <a:rPr lang="de-CH" dirty="0"/>
              <a:t>v</a:t>
            </a:r>
            <a:r>
              <a:rPr lang="de-CH" smtClean="0"/>
              <a:t>iel </a:t>
            </a:r>
            <a:r>
              <a:rPr lang="de-CH" dirty="0" smtClean="0"/>
              <a:t>Gelassenheit in </a:t>
            </a:r>
            <a:r>
              <a:rPr lang="de-CH" smtClean="0"/>
              <a:t>hektischen </a:t>
            </a:r>
            <a:r>
              <a:rPr lang="de-CH" smtClean="0"/>
              <a:t>Momenten.</a:t>
            </a:r>
            <a:endParaRPr lang="de-CH" dirty="0" smtClean="0"/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56992"/>
            <a:ext cx="2592288" cy="262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r>
              <a:rPr lang="de-CH" dirty="0" smtClean="0"/>
              <a:t>Den Ernst der Sache hinterfragen</a:t>
            </a:r>
          </a:p>
          <a:p>
            <a:pPr marL="0" indent="0" algn="ctr">
              <a:buNone/>
            </a:pPr>
            <a:r>
              <a:rPr lang="de-CH" dirty="0" smtClean="0"/>
              <a:t>-</a:t>
            </a:r>
            <a:endParaRPr lang="de-CH" dirty="0"/>
          </a:p>
          <a:p>
            <a:pPr marL="0" indent="0" algn="ctr">
              <a:buNone/>
            </a:pPr>
            <a:r>
              <a:rPr lang="de-CH" dirty="0" smtClean="0"/>
              <a:t>Witz und Humor können </a:t>
            </a:r>
            <a:r>
              <a:rPr lang="de-CH" b="1" dirty="0" smtClean="0"/>
              <a:t>Flügel</a:t>
            </a:r>
            <a:r>
              <a:rPr lang="de-CH" dirty="0" smtClean="0"/>
              <a:t> verleihen</a:t>
            </a:r>
          </a:p>
        </p:txBody>
      </p:sp>
      <p:pic>
        <p:nvPicPr>
          <p:cNvPr id="1026" name="Picture 2" descr="http://www.sparfreunde.com/sites/default/files/dealpics/Red%20B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73835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1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- Voraussetzungen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Sich mit</a:t>
            </a:r>
          </a:p>
          <a:p>
            <a:r>
              <a:rPr lang="de-CH" b="1" dirty="0" smtClean="0"/>
              <a:t>Unsinn</a:t>
            </a:r>
          </a:p>
          <a:p>
            <a:r>
              <a:rPr lang="de-CH" b="1" dirty="0" smtClean="0"/>
              <a:t>Spielereien</a:t>
            </a:r>
            <a:r>
              <a:rPr lang="de-CH" dirty="0" smtClean="0"/>
              <a:t> und</a:t>
            </a:r>
          </a:p>
          <a:p>
            <a:r>
              <a:rPr lang="de-CH" b="1" dirty="0" smtClean="0"/>
              <a:t>kindischen Ideen </a:t>
            </a:r>
            <a:r>
              <a:rPr lang="de-CH" dirty="0" smtClean="0"/>
              <a:t>auseinandersetzen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107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- Auswirkungen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Heiterkeit, Witz und Humor sind wichtiges Instrument, um Gefühle des </a:t>
            </a:r>
            <a:r>
              <a:rPr lang="de-CH" b="1" dirty="0" smtClean="0"/>
              <a:t>Ärgers</a:t>
            </a:r>
            <a:r>
              <a:rPr lang="de-CH" dirty="0" smtClean="0"/>
              <a:t> und der Anspannung leichter zu überspielen.</a:t>
            </a:r>
          </a:p>
          <a:p>
            <a:r>
              <a:rPr lang="de-CH" dirty="0" smtClean="0"/>
              <a:t>Humor schafft </a:t>
            </a:r>
            <a:r>
              <a:rPr lang="de-CH" b="1" dirty="0" smtClean="0"/>
              <a:t>entspannte</a:t>
            </a:r>
            <a:r>
              <a:rPr lang="de-CH" dirty="0" smtClean="0"/>
              <a:t> Lernatmosphäre in der Klasse</a:t>
            </a:r>
          </a:p>
          <a:p>
            <a:r>
              <a:rPr lang="de-CH" dirty="0" smtClean="0"/>
              <a:t>Wer Humor einsetzt, blendet die Wirklichkeit für eine kurze Zeit aus.</a:t>
            </a:r>
          </a:p>
        </p:txBody>
      </p:sp>
    </p:spTree>
    <p:extLst>
      <p:ext uri="{BB962C8B-B14F-4D97-AF65-F5344CB8AC3E}">
        <p14:creationId xmlns:p14="http://schemas.microsoft.com/office/powerpoint/2010/main" val="39872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Psychologische Komponenten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P</a:t>
            </a:r>
            <a:r>
              <a:rPr lang="de-CH" dirty="0" smtClean="0"/>
              <a:t>ositive Einstellung gegenüber Humor</a:t>
            </a:r>
          </a:p>
          <a:p>
            <a:r>
              <a:rPr lang="de-CH" dirty="0" smtClean="0"/>
              <a:t>Motivation</a:t>
            </a:r>
          </a:p>
          <a:p>
            <a:r>
              <a:rPr lang="de-CH" dirty="0" smtClean="0"/>
              <a:t>Gedankliche Perspektivenwechsel vollziehen</a:t>
            </a:r>
          </a:p>
          <a:p>
            <a:r>
              <a:rPr lang="de-CH" dirty="0" smtClean="0"/>
              <a:t>Über sich selbst/die Sache lachen können</a:t>
            </a:r>
          </a:p>
        </p:txBody>
      </p:sp>
    </p:spTree>
    <p:extLst>
      <p:ext uri="{BB962C8B-B14F-4D97-AF65-F5344CB8AC3E}">
        <p14:creationId xmlns:p14="http://schemas.microsoft.com/office/powerpoint/2010/main" val="42754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Definition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Deutsches Wörterbuch: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 algn="ctr">
              <a:buNone/>
            </a:pPr>
            <a:r>
              <a:rPr lang="de-CH" dirty="0" smtClean="0"/>
              <a:t>«Fähigkeit, auch die Schattenseiten des Lebens mit heiterer Gelassenheit und geistiger Überlegenheit zu betrachten».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14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 - Alltagssprache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Witz</a:t>
            </a:r>
          </a:p>
          <a:p>
            <a:r>
              <a:rPr lang="de-CH" dirty="0" smtClean="0"/>
              <a:t>Ironie (Verstellung/Vortäuschung)</a:t>
            </a:r>
          </a:p>
          <a:p>
            <a:r>
              <a:rPr lang="de-CH" dirty="0" smtClean="0"/>
              <a:t>Sarkasmus (Beissender, bitterer Spott)</a:t>
            </a:r>
          </a:p>
          <a:p>
            <a:r>
              <a:rPr lang="de-CH" dirty="0" smtClean="0"/>
              <a:t>Satire (Spottdichtung)</a:t>
            </a:r>
          </a:p>
          <a:p>
            <a:r>
              <a:rPr lang="de-CH" dirty="0" smtClean="0"/>
              <a:t>Scherz</a:t>
            </a:r>
          </a:p>
          <a:p>
            <a:r>
              <a:rPr lang="de-CH" dirty="0" smtClean="0"/>
              <a:t>Spass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54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Humor zwischen Belastung, Anforderungen und Stress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r>
              <a:rPr lang="de-CH" dirty="0" smtClean="0"/>
              <a:t>Humor erlaubt uns offenen Ausdruck von Gefühlen, ohne dass wir dabei andere verletzen</a:t>
            </a:r>
          </a:p>
        </p:txBody>
      </p:sp>
    </p:spTree>
    <p:extLst>
      <p:ext uri="{BB962C8B-B14F-4D97-AF65-F5344CB8AC3E}">
        <p14:creationId xmlns:p14="http://schemas.microsoft.com/office/powerpoint/2010/main" val="20588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Humor und Wissenschaft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Humorvolle, heitere Lebenseinstellung</a:t>
            </a:r>
          </a:p>
          <a:p>
            <a:r>
              <a:rPr lang="de-CH" dirty="0" smtClean="0"/>
              <a:t>reduziert Stresshormone</a:t>
            </a:r>
          </a:p>
          <a:p>
            <a:r>
              <a:rPr lang="de-CH" dirty="0" smtClean="0"/>
              <a:t>senkt Bluthochdruck</a:t>
            </a:r>
          </a:p>
          <a:p>
            <a:r>
              <a:rPr lang="de-CH" dirty="0" smtClean="0"/>
              <a:t>wirkt gegen Kopfschmerzen</a:t>
            </a:r>
          </a:p>
          <a:p>
            <a:r>
              <a:rPr lang="de-CH" dirty="0" smtClean="0"/>
              <a:t>Lindert Herzrhythmusstörungen</a:t>
            </a:r>
          </a:p>
        </p:txBody>
      </p:sp>
    </p:spTree>
    <p:extLst>
      <p:ext uri="{BB962C8B-B14F-4D97-AF65-F5344CB8AC3E}">
        <p14:creationId xmlns:p14="http://schemas.microsoft.com/office/powerpoint/2010/main" val="4036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Bildschirmpräsentation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PowerPoint-Präsentation</vt:lpstr>
      <vt:lpstr>Humor</vt:lpstr>
      <vt:lpstr>Humor - Voraussetzungen</vt:lpstr>
      <vt:lpstr>Humor - Auswirkungen</vt:lpstr>
      <vt:lpstr>Psychologische Komponenten</vt:lpstr>
      <vt:lpstr>Definition</vt:lpstr>
      <vt:lpstr>Humor  - Alltagssprache</vt:lpstr>
      <vt:lpstr>Humor zwischen Belastung, Anforderungen und Stress</vt:lpstr>
      <vt:lpstr>Humor und Wissenschaft</vt:lpstr>
      <vt:lpstr>Humor in der Schule</vt:lpstr>
      <vt:lpstr>Humor – ein Störfaktor?</vt:lpstr>
      <vt:lpstr>Humor – die Praxis?</vt:lpstr>
      <vt:lpstr>Wirkung auf den Unterricht</vt:lpstr>
      <vt:lpstr>Wirkung auf den Unterricht</vt:lpstr>
      <vt:lpstr>Grenzen und Gefahren</vt:lpstr>
      <vt:lpstr>Fazit</vt:lpstr>
      <vt:lpstr>Ich wünsche uns…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Reber</dc:creator>
  <cp:lastModifiedBy>Andreas Reber</cp:lastModifiedBy>
  <cp:revision>56</cp:revision>
  <dcterms:created xsi:type="dcterms:W3CDTF">2012-08-05T09:30:50Z</dcterms:created>
  <dcterms:modified xsi:type="dcterms:W3CDTF">2012-08-06T18:46:35Z</dcterms:modified>
</cp:coreProperties>
</file>